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gH1y606AYCN1i6HXhtWRdkOARy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23528" y="332656"/>
            <a:ext cx="399593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rgbClr val="FC7876"/>
                </a:solidFill>
                <a:latin typeface="Calibri"/>
                <a:ea typeface="Calibri"/>
                <a:cs typeface="Calibri"/>
                <a:sym typeface="Calibri"/>
              </a:rPr>
              <a:t>Урок  гра </a:t>
            </a:r>
            <a:endParaRPr b="1" i="0" sz="5400" u="none" cap="none" strike="noStrike">
              <a:solidFill>
                <a:srgbClr val="FC78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83135">
            <a:off x="1023620" y="2883498"/>
            <a:ext cx="6571706" cy="95613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0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gradFill>
                  <a:gsLst>
                    <a:gs pos="0">
                      <a:srgbClr val="BDD1F9"/>
                    </a:gs>
                    <a:gs pos="9000">
                      <a:srgbClr val="9AC1FF"/>
                    </a:gs>
                    <a:gs pos="50000">
                      <a:srgbClr val="003A8E"/>
                    </a:gs>
                    <a:gs pos="79000">
                      <a:srgbClr val="9AC1FF"/>
                    </a:gs>
                    <a:gs pos="100000">
                      <a:srgbClr val="BDD1F9"/>
                    </a:gs>
                  </a:gsLst>
                  <a:lin ang="5400000" scaled="0"/>
                </a:gradFill>
                <a:latin typeface="Calibri"/>
              </a:rPr>
              <a:t>ЮНІ  БІЗНЕСМЕНИ</a:t>
            </a:r>
          </a:p>
        </p:txBody>
      </p:sp>
      <p:sp>
        <p:nvSpPr>
          <p:cNvPr id="86" name="Google Shape;86;p1"/>
          <p:cNvSpPr/>
          <p:nvPr/>
        </p:nvSpPr>
        <p:spPr>
          <a:xfrm>
            <a:off x="2462382" y="5718011"/>
            <a:ext cx="32343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Онлайн</a:t>
            </a:r>
            <a:endParaRPr b="1" i="0" sz="54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2a9e98713b41"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800000">
            <a:off x="0" y="5166318"/>
            <a:ext cx="1691680" cy="16916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2a9e98713b41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54428" y="56507"/>
            <a:ext cx="1500285" cy="15002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2a9e98713b41"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7515197" y="5229199"/>
            <a:ext cx="1628801" cy="16288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2a9e98713b41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5201" y="0"/>
            <a:ext cx="1628799" cy="16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4067944" y="332656"/>
            <a:ext cx="4670143" cy="1631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1" lang="uk-UA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Нажити багато грошей </a:t>
            </a:r>
            <a:r>
              <a:rPr b="1" i="1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b="1" i="1" lang="uk-UA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хоробрість,                                                           зберегти їх </a:t>
            </a:r>
            <a:r>
              <a:rPr b="1" i="1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b="1" i="1" lang="uk-UA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мудрість,                                                           а уміло витратити </a:t>
            </a:r>
            <a:r>
              <a:rPr b="1" i="1" lang="uk-UA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b="1" i="1" lang="uk-UA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мистецтво.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1" lang="uk-UA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            Б. Авербах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10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Хлопчик купив дві книги, причому перша на 50% дорожча другої. На скільки відсотків друга книга дешевша першої? 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0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на 33%. [20 тисяч]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11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 ділене і частка рівні між собою?</a:t>
            </a:r>
            <a:endParaRPr b="1"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1"/>
          <p:cNvSpPr/>
          <p:nvPr/>
        </p:nvSpPr>
        <p:spPr>
          <a:xfrm>
            <a:off x="1979712" y="4797152"/>
            <a:ext cx="6696744" cy="2060848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коли дільник дорівнює 1 або ділене доpівнюе 0. [5 тисяч]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12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двох селищ назустріч один одному виїхали два велосипедиста: перший зі швидкістю 20км/год, а другий-15 км/год. Чому буде дорівнювати відстань між ними за 2 години до зустрічі?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2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70 км. [12 тисяч) 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даного трьохзначного числа приписують точно таке ж отримане число ділять на дане. Якою буде частка?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1001. [8 тисяч)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Кожне із трьох натуральних чисел поділили на їх суму, отримані числа додали. Що отримали в результаті?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4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1. [10 тисяч]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15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Годинник  з боєм відбивають один удар за одну секунду. Скільки часу потрібно годиннику, щоб відбити 12 годин? 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5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11 секунд. [10 тисяч)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/>
          <p:nvPr/>
        </p:nvSpPr>
        <p:spPr>
          <a:xfrm>
            <a:off x="2267744" y="908720"/>
            <a:ext cx="462819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7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Кінець гри </a:t>
            </a:r>
            <a:endParaRPr b="1" sz="7200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скачанные файлы (3).jpg" id="96" name="Google Shape;96;p2"/>
          <p:cNvPicPr preferRelativeResize="0"/>
          <p:nvPr/>
        </p:nvPicPr>
        <p:blipFill rotWithShape="1">
          <a:blip r:embed="rId3">
            <a:alphaModFix/>
          </a:blip>
          <a:srcRect b="0" l="10473" r="0" t="0"/>
          <a:stretch/>
        </p:blipFill>
        <p:spPr>
          <a:xfrm>
            <a:off x="0" y="4766786"/>
            <a:ext cx="3779912" cy="209121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323528" y="1412776"/>
            <a:ext cx="8424936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Знати: </a:t>
            </a:r>
            <a:r>
              <a:rPr b="1" i="1" lang="uk-UA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такі економічні поняття як «капітал», «вартість», «банк» і т.д.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uk-UA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Розуміти: </a:t>
            </a:r>
            <a:r>
              <a:rPr b="1" i="1" lang="uk-UA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 розподілити «капітал» в залежності від своїх знань. </a:t>
            </a:r>
            <a:endParaRPr b="1" i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Уміти: </a:t>
            </a:r>
            <a:r>
              <a:rPr b="1" i="1" lang="uk-UA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оволодіти елементарним практичним матеріалом з курсу фінансової грамотності. </a:t>
            </a:r>
            <a:endParaRPr b="1" i="1"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67544" y="332656"/>
            <a:ext cx="813690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3600">
                <a:solidFill>
                  <a:srgbClr val="0F24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Виконуючи завдання цього уроку, ви будете: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0"/>
            <a:ext cx="38186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rgbClr val="31859B"/>
                </a:solidFill>
                <a:latin typeface="Calibri"/>
                <a:ea typeface="Calibri"/>
                <a:cs typeface="Calibri"/>
                <a:sym typeface="Calibri"/>
              </a:rPr>
              <a:t>Правила гри. </a:t>
            </a:r>
            <a:endParaRPr b="1" sz="48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грі беруть участь дві (i більше) команди, кожна з яких являє собою правління банку. Гравці кожної команди вибирають президента банку (тобто капітана команди).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Президент (капітан команди) має право приймати остаточне pішення з даного завдання гри.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Командам пропонується по черзі вибирати собі завдання різної вартості (наприклад від 5 до 20 тисяч) в залежності від складності.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Стартовий капітал команди 50 тисяч.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команда дає правильну відповідь, то ії капітал збільшується на вартість завдання. Якщо відповідь неправильна, то: А) капітал зменшується на 50% вартості завдання, якщо друга команда не зможе відповісти вірно; Б) капітал зменшується на 100% вартості завдання, якщо друга команда дає правильну відповідь.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Команда може продати своє завдання супернику або купити його завдання за взаємною згодою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На обдумування завдання дається від 1 до 5 хв в залежності від складності.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Гра вважається закінченою, якщо одна із команд збанкрутує або закінчить всі завдання.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uk-UA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Переможцем оголошується той, в чиєму банку буде більше «грошей» по закінченні гри.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Настінний годинник з боєм відбиває повні години і одним ударом кожні nівгодини. Скільки ударів на добу робить годинник?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180 ударів.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[12 тисяч) 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5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Напишіть дев'ять цифр 1, 2, 3, , 9. Не змінюючи порядку цих цифр, розставте між ними знаки «+» або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«-»   так, щоб в результаті отримати 100. 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100 123-45-67 +89. [10 тисяч)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6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 потрібно розставити знаки «+» в запису 9,8, 7, 6, 5,4, 3, 2, 1, щоб отримати суму, яка дорівнює 99? 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6"/>
          <p:cNvSpPr/>
          <p:nvPr/>
        </p:nvSpPr>
        <p:spPr>
          <a:xfrm>
            <a:off x="2483768" y="5085184"/>
            <a:ext cx="6192688" cy="144016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9 + 8+7+65+4+3+2+1 99. (8 тисяч)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7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Яке число ділиться без остачі на будь-яке ціле число, відмінне від нуля?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7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0. [5 тисяч)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8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Знайдіть число, третина і одна четверта якого дорівнюють 21.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8"/>
          <p:cNvSpPr/>
          <p:nvPr/>
        </p:nvSpPr>
        <p:spPr>
          <a:xfrm>
            <a:off x="2483768" y="5445224"/>
            <a:ext cx="6192688" cy="108012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36. [15 тисяч)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/>
          <p:nvPr/>
        </p:nvSpPr>
        <p:spPr>
          <a:xfrm>
            <a:off x="0" y="0"/>
            <a:ext cx="695793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завдання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приблизна їх вартість: </a:t>
            </a:r>
            <a:endParaRPr b="1" sz="4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9"/>
          <p:cNvSpPr/>
          <p:nvPr/>
        </p:nvSpPr>
        <p:spPr>
          <a:xfrm>
            <a:off x="827584" y="1844824"/>
            <a:ext cx="7704856" cy="266429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Використовуючи всі дев'ять цифр 1 0 (кожну із яких можна застосовувати тільки один раз), запишіть можливе найменше число. 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9"/>
          <p:cNvSpPr/>
          <p:nvPr/>
        </p:nvSpPr>
        <p:spPr>
          <a:xfrm>
            <a:off x="2483768" y="5013176"/>
            <a:ext cx="6192688" cy="1512168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Відповідь: 1 023 456 789. [5 тисяч] 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